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Lat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C9A1E92-BAE1-4549-B107-E701030AE74F}">
  <a:tblStyle styleId="{6C9A1E92-BAE1-4549-B107-E701030AE7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Lato-bold.fntdata"/><Relationship Id="rId10" Type="http://schemas.openxmlformats.org/officeDocument/2006/relationships/slide" Target="slides/slide5.xml"/><Relationship Id="rId54" Type="http://schemas.openxmlformats.org/officeDocument/2006/relationships/font" Target="fonts/Lato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Italic.fntdata"/><Relationship Id="rId12" Type="http://schemas.openxmlformats.org/officeDocument/2006/relationships/slide" Target="slides/slide7.xml"/><Relationship Id="rId56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lab.research.google.com/github/tensorflow/hub/blob/r0.1/examples/colab/tf_hub_generative_image_module.ipynb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XLRZr0k8ok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XLRZr0k8ok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XLRZr0k8ok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XsLDyiONV4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heregister.co.uk/2018/05/22/ai_generated_teeth_dentists/" TargetMode="Externa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SLJriaOumA&amp;feature=youtu.be" TargetMode="External"/><Relationship Id="rId3" Type="http://schemas.openxmlformats.org/officeDocument/2006/relationships/hyperlink" Target="https://www.youtube.com/watch?v=3AIpPlzM_qs&amp;feature=youtu.be" TargetMode="External"/><Relationship Id="rId4" Type="http://schemas.openxmlformats.org/officeDocument/2006/relationships/hyperlink" Target="https://www.youtube.com/watch?v=36lE9tV9vm0" TargetMode="External"/><Relationship Id="rId5" Type="http://schemas.openxmlformats.org/officeDocument/2006/relationships/hyperlink" Target="https://www.youtube.com/watch?v=EjiyYtQIEpA" TargetMode="External"/><Relationship Id="rId6" Type="http://schemas.openxmlformats.org/officeDocument/2006/relationships/hyperlink" Target="https://www.youtube.com/watch?v=PCBTZh41Ris" TargetMode="External"/><Relationship Id="rId7" Type="http://schemas.openxmlformats.org/officeDocument/2006/relationships/hyperlink" Target="https://www.youtube.com/watch?v=GrP_aOSXt5U&amp;feature=youtu.b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37172219d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3717221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7172219d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37172219d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4eec5c50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4eec5c50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37cd8e1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37cd8e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J^D = -.5E_{x \sim p_d } log[D(x)] - .5 E_{z \sim p_g } log[1-D(G(z))]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a7c63db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a7c63db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J^D = -.5E_{x \sim p_d } log[D(x)] - .5 E_{z \sim p_g } log[1-D(G(z))]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37cd8e1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37cd8e1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J^D = -.5E_{x \sim p_d } log[D(x)] - .5 E_{z \sim p_g } log[1-D(G(z))]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remove the negation to make it cleat that for D output 1 iff real, 0 iff synthetic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37172219d_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37172219d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“What I cannot create, I do not understand” -&gt;  Richard Feynman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Unsupervised learning is often consider the holy grail. Because the presence of labels is considered a huge constraint (eg, argument that data &gt;&gt; algos)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problems struggle with high dim, but GANs have a neat soln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out the SOTA (VAE)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Generative learning has many useful applications for very broad </a:t>
            </a:r>
            <a:r>
              <a:rPr i="1" lang="en"/>
              <a:t>areas, </a:t>
            </a:r>
            <a:r>
              <a:rPr lang="en"/>
              <a:t>not just individual cases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423edbe6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423edb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Yan LeCunn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nVIdia Progressive 1024x1024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a0fb43438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a0fb434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“What I cannot create, I do not understand” -&gt;  Richard Feynman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Unsupervised learning is often consider the holy grail. Because the presence of labels is considered a huge constraint (eg, argument that data &gt;&gt; algos)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Lots of problems struggle with high dim, but GANs have a neat soln for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out the SOTA (VAE)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Generative learning has many useful applications for very broad </a:t>
            </a:r>
            <a:r>
              <a:rPr i="1" lang="en"/>
              <a:t>areas, </a:t>
            </a:r>
            <a:r>
              <a:rPr lang="en"/>
              <a:t>not just individual cases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4a0fb434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4a0fb434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4a0fb4343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4a0fb434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most people have not done much gen. model so this is for baselining. There are many ways but in ML we try to have a gen() function and improve it.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always trying to max some real data distr., but different objective functions: so we’re really introducing two agents competing.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Complicated to the point of being intractable even just for evaluation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37172219d_1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37172219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5ca2f3f0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5ca2f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Complicated to the point of being intractable even just for evaluation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rgbClr val="1155CC"/>
                </a:solidFill>
                <a:hlinkClick r:id="rId2"/>
              </a:rPr>
              <a:t>https://colab.research.google.com/github/tensorflow/hub/blob/r0.1/examples/colab/tf_hub_generative_image_module.ipynb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37cd8e1d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37cd8e1d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7172219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7172219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a0fb4343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a0fb4343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37172219d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37172219d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 CycleGAN -&gt; adversarial loss is for changing style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-&gt; cycle-consistetncy loss is for perserving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Also good notes about PatchGAN: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https://www.youtube.com/watch?v=EXLRZr0k8ok</a:t>
            </a:r>
            <a:r>
              <a:rPr lang="en"/>
              <a:t> at about 35 mins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a0fb43438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a0fb434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CycleGAN -&gt; adversarial loss is for changing style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cycle-consistetncy loss is for perserving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good notes about PatchGAN: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https://www.youtube.com/watch?v=EXLRZr0k8ok</a:t>
            </a:r>
            <a:r>
              <a:rPr lang="en"/>
              <a:t> at about 35 mins in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c8f3a2ade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c8f3a2a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 CycleGAN -&gt; adversarial loss is for changing style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-&gt; cycle-consistetncy loss is for perserving content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Also good notes about PatchGAN: </a:t>
            </a:r>
            <a:r>
              <a:rPr lang="en" u="sng">
                <a:solidFill>
                  <a:schemeClr val="accent5"/>
                </a:solidFill>
                <a:hlinkClick r:id="rId2"/>
              </a:rPr>
              <a:t>https://www.youtube.com/watch?v=EXLRZr0k8ok</a:t>
            </a:r>
            <a:r>
              <a:rPr lang="en"/>
              <a:t> at about 35 mins 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c8f3a2ade_0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c8f3a2ad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PatchGAN architecture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a0fb4343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a0fb4343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a17222707_1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a1722270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img from Kurakin et al 2016 — printed adv. images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4eec5c50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4eec5c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an explicit loss function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a0fb43438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a0fb43438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models do not do extrapolation well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a1723964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a17239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success on airplanes—yet one of the rarest clasases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a17239648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a172396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hopefully this gives us a better way to train our models by creating random perturbations to the test set—increasing sample-size for free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~~ data augmentation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c952b250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c952b250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c952b25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c952b25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/>
              <a:t>Figure 6.8: Progressive growing of FFDM.</a:t>
            </a:r>
            <a:r>
              <a:rPr lang="en" sz="1200"/>
              <a:t> This is a great figure because it not only shows the progressively increasing resolution on these mammograms (e), but also some training statistics (a)-(d) to show you that training these GANs is messy for everyone, not just you.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6accc36d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6accc3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walk through in order: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Both"/>
            </a:pPr>
            <a:r>
              <a:rPr lang="en"/>
              <a:t>CycleGAN, (b) Logo synthesis, </a:t>
            </a:r>
            <a:r>
              <a:rPr lang="en"/>
              <a:t>(c)</a:t>
            </a:r>
            <a:r>
              <a:rPr lang="en"/>
              <a:t> DIscoGAN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lphaLcParenBoth"/>
            </a:pPr>
            <a:r>
              <a:rPr lang="en"/>
              <a:t>Power of conditioning &amp; domain 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generate posters 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 talk the creative application for studios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c952b2503_0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c952b250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Similarily: Sim2real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https://www.youtube.com/watch?v=DXsLDyiONV4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https://data.vision.ee.ethz.ch/aeirikur/extremecompression/#publication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da7c63db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da7c63d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This is the next logical step &amp; really shows the power of this method, but obviously needs a lot of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it can already provide a decent starting point.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forget that we can chain conditioning. This all can work as long as we have enough unsupervised data. So the data acquisition strategy changes a bit.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952b25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952b25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https://www.theregister.co.uk/2018/05/22/ai_generated_teeth_dentists/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https://machinelearning.apple.com/2017/07/07/GAN.html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6380e90e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6380e9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this is all still an active area of research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98ef2547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98ef254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most people have not done much gen. model so this is for baselining. There are many ways but in ML we try to have a gen() function and improve it.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always trying to max some real data distr., but different objective functions: so we’re really introducing two agents competing.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Complicated to the point of being intractable even just for evaluation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7423edbe6_0_7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7423edbe6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this is all still an active area of research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c952b250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c952b250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https://github.com/GANs-in-Action/gans-in-action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37172219d_1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37172219d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c952b25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c952b25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https://www.youtube.com/watch?v=kSLJriaOumA&amp;feature=youtu.be</a:t>
            </a:r>
            <a:r>
              <a:rPr lang="en"/>
              <a:t> StyleGAN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Invertible Conditional GANs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3"/>
              </a:rPr>
              <a:t>https://www.youtube.com/watch?v=3AIpPlzM_qs&amp;feature=youtu.be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One hour of imaginary celebrities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4"/>
              </a:rPr>
              <a:t>https://www.youtube.com/watch?v=36lE9tV9vm0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Deep Dream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5"/>
              </a:rPr>
              <a:t>https://www.youtube.com/watch?v=EjiyYtQIEpA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Everybody dance now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6"/>
              </a:rPr>
              <a:t>https://www.youtube.com/watch?v=PCBTZh41Ris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Vid2Vid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rgbClr val="1155CC"/>
                </a:solidFill>
                <a:hlinkClick r:id="rId7"/>
              </a:rPr>
              <a:t>https://www.youtube.com/watch?v=GrP_aOSXt5U&amp;feature=youtu.be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4eec5c4c9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4eec5c4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always trying to max some real data distr., but different objective functions: so we’re really introducing two agents competing.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Complicated to the point of being intractable even just for evaluation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a1322295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a132229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That is becuase a lot of “smooth” transitions do not make sense—if I have a blonde hair, all (most) of my hair will be blonde. So one variable should impact a lot of pixels!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Great further explanation: https://www.youtube.com/watch?v=5R28W5FnSxM&amp;list=WL&amp;index=47&amp;t=141s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4eec5c503_0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4eec5c50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this is a bit of a weird transition -&gt; DOES NOT FOLLOW FROM THE PREVIOUS SLIDE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most people have not done much gen. model so this is for baselining. There are many ways but in ML we try to have a gen() function and improve it.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We’re always trying to max some real data distr., but different objective functions: so we’re really introducing two agents competing.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37172219d_1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37172219d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-&gt;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Adversarial -&gt; they compete against each other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Unsupervised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Trial-and-error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Imagine you have a good generator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Now you have to make the generator improve (backprop)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 does the discriminator (needs to keep pace)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this over and over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Like store owner &amp; counterfeiter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Latent Space forget about for now but is important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37172219d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37172219d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go over this in a couple of different ways so don’t worry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5">
    <p:bg>
      <p:bgPr>
        <a:solidFill>
          <a:srgbClr val="FFFFFF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>
            <p:ph type="ctrTitle"/>
          </p:nvPr>
        </p:nvSpPr>
        <p:spPr>
          <a:xfrm>
            <a:off x="436825" y="901200"/>
            <a:ext cx="4065900" cy="33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">
  <p:cSld name="AUTOLAYOUT_11"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7751702" y="466322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(Jakub Langr, 2018)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7751702" y="466322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(Jakub Langr, 2018)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7751702" y="466322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(Jakub Langr, 2018)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7751702" y="466322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(Jakub Langr, 2018)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7751702" y="466322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(Jakub Langr, 2018)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BYNA-GxX6F0KSpS05B6qvGIGjxDOizP3/view" TargetMode="External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://www.cvc.uab.es/people/joans/slides_tensorflow/tensorflow_html/gan.html" TargetMode="External"/><Relationship Id="rId10" Type="http://schemas.openxmlformats.org/officeDocument/2006/relationships/hyperlink" Target="https://arxiv.org/pdf/1809.11096.pdf" TargetMode="External"/><Relationship Id="rId13" Type="http://schemas.openxmlformats.org/officeDocument/2006/relationships/hyperlink" Target="https://github.com/hindupuravinash/the-gan-zoo/blob/master/cumulative_gans.jpg" TargetMode="External"/><Relationship Id="rId12" Type="http://schemas.openxmlformats.org/officeDocument/2006/relationships/hyperlink" Target="https://jaan.io/images/variational-autoencoder-faces.jpg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://arxiv.org/abs/1312.6114" TargetMode="External"/><Relationship Id="rId4" Type="http://schemas.openxmlformats.org/officeDocument/2006/relationships/hyperlink" Target="http://arxiv.org/abs/1710.10196" TargetMode="External"/><Relationship Id="rId9" Type="http://schemas.openxmlformats.org/officeDocument/2006/relationships/hyperlink" Target="https://arxiv.org/pdf/1609.03552v2.pdf" TargetMode="External"/><Relationship Id="rId14" Type="http://schemas.openxmlformats.org/officeDocument/2006/relationships/hyperlink" Target="https://github.com/tkarras/progressive_growing_of_gans" TargetMode="External"/><Relationship Id="rId5" Type="http://schemas.openxmlformats.org/officeDocument/2006/relationships/hyperlink" Target="http://arxiv.org/abs/1610.07584" TargetMode="External"/><Relationship Id="rId6" Type="http://schemas.openxmlformats.org/officeDocument/2006/relationships/hyperlink" Target="http://arxiv.org/abs/1612.07828" TargetMode="External"/><Relationship Id="rId7" Type="http://schemas.openxmlformats.org/officeDocument/2006/relationships/hyperlink" Target="http://openaccess.thecvf.com/content_cvpr_2017/papers/Bousmalis_Unsupervised_Pixel-Level_Domain_CVPR_2017_paper.pdf" TargetMode="External"/><Relationship Id="rId8" Type="http://schemas.openxmlformats.org/officeDocument/2006/relationships/hyperlink" Target="https://doi.org/10.1109/ICCV.2017.244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hyperlink" Target="http://bit.ly/gan-book" TargetMode="External"/><Relationship Id="rId5" Type="http://schemas.openxmlformats.org/officeDocument/2006/relationships/hyperlink" Target="http://bit.ly/keras-book" TargetMode="External"/><Relationship Id="rId6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43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6"/>
          <p:cNvSpPr txBox="1"/>
          <p:nvPr>
            <p:ph type="ctrTitle"/>
          </p:nvPr>
        </p:nvSpPr>
        <p:spPr>
          <a:xfrm>
            <a:off x="515350" y="1766850"/>
            <a:ext cx="5050200" cy="20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Nantes ML Meetup: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Overview of Generative Adversarial Networks (GANs)</a:t>
            </a:r>
            <a:endParaRPr sz="3000"/>
          </a:p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6"/>
          <p:cNvSpPr txBox="1"/>
          <p:nvPr>
            <p:ph idx="4294967295" type="subTitle"/>
          </p:nvPr>
        </p:nvSpPr>
        <p:spPr>
          <a:xfrm>
            <a:off x="6629725" y="250863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jakublangr.com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@langrjakub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875" y="950238"/>
            <a:ext cx="178851" cy="1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875" y="366713"/>
            <a:ext cx="178851" cy="17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1297500" y="393750"/>
            <a:ext cx="7176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analogy: art critic and a forger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Exhibition competition: trying to create the best art exhibit possible.</a:t>
            </a:r>
            <a:endParaRPr sz="1400"/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7605" l="7274" r="10899" t="15648"/>
          <a:stretch/>
        </p:blipFill>
        <p:spPr>
          <a:xfrm>
            <a:off x="1776325" y="1310350"/>
            <a:ext cx="5295967" cy="2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038" y="1310350"/>
            <a:ext cx="6437916" cy="30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5371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 learn iteratively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7605" l="7274" r="10899" t="15648"/>
          <a:stretch/>
        </p:blipFill>
        <p:spPr>
          <a:xfrm>
            <a:off x="1776325" y="1310350"/>
            <a:ext cx="5295967" cy="2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6417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objective: Min-Max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(the game theoretical one)</a:t>
            </a:r>
            <a:endParaRPr sz="1800"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9250"/>
            <a:ext cx="8839197" cy="53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88" y="3263200"/>
            <a:ext cx="2682926" cy="61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0763" y="2813838"/>
            <a:ext cx="3200002" cy="226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297500" y="393750"/>
            <a:ext cx="6417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objective: Min-Max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650" y="1204600"/>
            <a:ext cx="3487724" cy="29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4948000" y="1180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44444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Figure 1: The contour diagram shows how GAN training is an adversarial process, alternating between minimizing and maximizing the joint value function. The generator G optimizes for orange, and the discriminator D optimizes for purple. If GAN training ends at (D, G), where G is imperfect but D is perfect for that G, we can obtain a new generator G’ that perfectly models the data distribution by sampling from the pD distribution.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401650" y="4555625"/>
            <a:ext cx="42729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Figure from Uber Research (https://eng.uber.com/mh-gan/)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297500" y="393750"/>
            <a:ext cx="6417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objective: Non-Saturating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(the one that people actually use)</a:t>
            </a:r>
            <a:endParaRPr sz="18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9250"/>
            <a:ext cx="8839197" cy="53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413" y="3356399"/>
            <a:ext cx="4819170" cy="5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297500" y="3937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is this an interesting problem?</a:t>
            </a:r>
            <a:endParaRPr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198825" y="1442150"/>
            <a:ext cx="51468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Generative modelling has been largely unsolved. We are moving closer to using </a:t>
            </a:r>
            <a:r>
              <a:rPr i="1" lang="en" sz="1800"/>
              <a:t>unsupervised learning </a:t>
            </a:r>
            <a:r>
              <a:rPr lang="en" sz="1800"/>
              <a:t>as a workable paradigm.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“What I cannot create, I do not understand”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Variational autoencoders have typically been the SOTA.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There’s lots of applications: semi-supervised learning, representation learning, data generation / augmentation etc.</a:t>
            </a:r>
            <a:endParaRPr sz="1800"/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850" y="1661375"/>
            <a:ext cx="2471575" cy="24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1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>
            <p:ph type="title"/>
          </p:nvPr>
        </p:nvSpPr>
        <p:spPr>
          <a:xfrm>
            <a:off x="1230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GANs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so incredible?</a:t>
            </a:r>
            <a:endParaRPr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297500" y="3937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Manifold Assumption</a:t>
            </a:r>
            <a:endParaRPr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075900" y="884675"/>
            <a:ext cx="7345500" cy="4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Lots of great work coming from Sanjeev Arora (Princeton)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are essentially trying to map the input (seeding) noise onto the manifold of the output dataset.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In practice, we have to only use approximate versions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capacity, training time and </a:t>
            </a:r>
            <a:r>
              <a:rPr lang="en" sz="1800"/>
              <a:t>convergence</a:t>
            </a:r>
            <a:r>
              <a:rPr lang="en" sz="1800"/>
              <a:t> limitations</a:t>
            </a:r>
            <a:endParaRPr sz="1800"/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925" y="1883197"/>
            <a:ext cx="3227275" cy="21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75" y="1910547"/>
            <a:ext cx="3167300" cy="215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3664375" y="2772425"/>
            <a:ext cx="1419600" cy="35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3"/>
          <p:cNvPicPr preferRelativeResize="0"/>
          <p:nvPr/>
        </p:nvPicPr>
        <p:blipFill rotWithShape="1">
          <a:blip r:embed="rId3">
            <a:alphaModFix/>
          </a:blip>
          <a:srcRect b="0" l="12874" r="12874" t="0"/>
          <a:stretch/>
        </p:blipFill>
        <p:spPr>
          <a:xfrm>
            <a:off x="0" y="0"/>
            <a:ext cx="9144004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Architectures</a:t>
            </a:r>
            <a:endParaRPr/>
          </a:p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/>
          <p:nvPr/>
        </p:nvSpPr>
        <p:spPr>
          <a:xfrm>
            <a:off x="931330" y="3690205"/>
            <a:ext cx="4251300" cy="135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1297500" y="393750"/>
            <a:ext cx="7436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Wasserstein GAN</a:t>
            </a:r>
            <a:endParaRPr/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177475" y="1369575"/>
            <a:ext cx="5180700" cy="21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Wasserstein GAN is a virtually instant academic and practitioner favourite.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Measures loss as the amount of probability mass that needs to get transported before the </a:t>
            </a:r>
            <a:r>
              <a:rPr b="1" lang="en" sz="1800"/>
              <a:t>generated </a:t>
            </a:r>
            <a:r>
              <a:rPr lang="en" sz="1800"/>
              <a:t>distribution looks like the </a:t>
            </a:r>
            <a:r>
              <a:rPr b="1" lang="en" sz="1800"/>
              <a:t>real </a:t>
            </a:r>
            <a:r>
              <a:rPr lang="en" sz="1800"/>
              <a:t>one.</a:t>
            </a:r>
            <a:endParaRPr sz="1800"/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150" y="1106000"/>
            <a:ext cx="3318750" cy="331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406" y="3739513"/>
            <a:ext cx="4098825" cy="12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1297500" y="241350"/>
            <a:ext cx="67011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lecture</a:t>
            </a:r>
            <a:endParaRPr/>
          </a:p>
        </p:txBody>
      </p:sp>
      <p:sp>
        <p:nvSpPr>
          <p:cNvPr id="157" name="Google Shape;157;p17"/>
          <p:cNvSpPr txBox="1"/>
          <p:nvPr>
            <p:ph idx="1" type="body"/>
          </p:nvPr>
        </p:nvSpPr>
        <p:spPr>
          <a:xfrm>
            <a:off x="1193850" y="829500"/>
            <a:ext cx="7054500" cy="3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Briefly touch on (Un)supervised ML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Talk about ML from distributional perspective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Recap of GANs (NS-GAN, MM-GAN)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Manifold assumption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Popular </a:t>
            </a:r>
            <a:r>
              <a:rPr lang="en" sz="1800"/>
              <a:t>architectures: </a:t>
            </a:r>
            <a:r>
              <a:rPr lang="en" sz="1800"/>
              <a:t>WGAN, PGGAN (plus training dynamics), CycleGAN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Adversarial Examples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Practical Examples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Colabs / Anything you’d like to know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Q&amp;A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Videos of work</a:t>
            </a:r>
            <a:endParaRPr sz="1800"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998800" y="1572325"/>
            <a:ext cx="67449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FFFAA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smoothly_merge_last_layer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(list_of_layers, alpha):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Smoothly merges in a layer based on a threshold value alpha.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This function assumes: that all layers are already in RGB. 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This is the function for the generator.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:list_of_layers	:	items should be tensors ordered by size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:alpha 			: 	float \in (0,1)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'''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with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tf.variable_scope(</a:t>
            </a: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'generator'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last_fully_trained_layer = list_of_layers[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-2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888888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# now we have the originally trained layer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last_layer_upscaled = upscale_layer(last_fully_trained_layer, 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888888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# this is the newly added layer not yet fully trained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larger_native_layer = list_of_layers[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rgbClr val="FFFFFF"/>
              </a:solidFill>
              <a:highlight>
                <a:srgbClr val="33333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888888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# This code block should take advantage of broadcasting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new_layer = (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-alpha) * upscaled_layer + larger_native_layer * alpha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" sz="11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new_layer</a:t>
            </a:r>
            <a:endParaRPr sz="1100">
              <a:solidFill>
                <a:srgbClr val="FFFFFF"/>
              </a:solidFill>
              <a:highlight>
                <a:srgbClr val="333333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998800" y="-51125"/>
            <a:ext cx="78699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FFFFAA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upscale_layer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(layer, upscale_factor):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Upscales layer (tensor) by the factor (int)</a:t>
            </a:r>
            <a:b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A2FCA2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'''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height = layer.get_shape()[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width = layer.get_shape()[</a:t>
            </a:r>
            <a:r>
              <a:rPr lang="en" sz="1100">
                <a:solidFill>
                  <a:srgbClr val="D36363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upscaled_layer = tf.image.resize_nearest_neighbor(layer, (scale * height, scale * width))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solidFill>
                  <a:srgbClr val="FCC28C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  <a:t> upscaled_layer</a:t>
            </a:r>
            <a:br>
              <a:rPr lang="en" sz="1100">
                <a:solidFill>
                  <a:srgbClr val="FFFFFF"/>
                </a:solidFill>
                <a:highlight>
                  <a:srgbClr val="333333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6"/>
          <p:cNvPicPr preferRelativeResize="0"/>
          <p:nvPr/>
        </p:nvPicPr>
        <p:blipFill rotWithShape="1">
          <a:blip r:embed="rId3">
            <a:alphaModFix amt="50000"/>
          </a:blip>
          <a:srcRect b="15873" l="0" r="0" t="15880"/>
          <a:stretch/>
        </p:blipFill>
        <p:spPr>
          <a:xfrm>
            <a:off x="0" y="0"/>
            <a:ext cx="9144004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</a:t>
            </a:r>
            <a:endParaRPr/>
          </a:p>
        </p:txBody>
      </p:sp>
      <p:sp>
        <p:nvSpPr>
          <p:cNvPr id="310" name="Google Shape;31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7" title="media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8"/>
          <p:cNvPicPr preferRelativeResize="0"/>
          <p:nvPr/>
        </p:nvPicPr>
        <p:blipFill rotWithShape="1">
          <a:blip r:embed="rId3">
            <a:alphaModFix/>
          </a:blip>
          <a:srcRect b="0" l="2883" r="2883" t="0"/>
          <a:stretch/>
        </p:blipFill>
        <p:spPr>
          <a:xfrm>
            <a:off x="0" y="0"/>
            <a:ext cx="914400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</a:t>
            </a:r>
            <a:endParaRPr/>
          </a:p>
        </p:txBody>
      </p:sp>
      <p:sp>
        <p:nvSpPr>
          <p:cNvPr id="322" name="Google Shape;3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406950" y="1567550"/>
            <a:ext cx="3072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Unpaired domains: cyclical loss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complex architecture, but the results are worth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Extensions already exist, but e.g. Progressive CycleGAN has not been tried yet</a:t>
            </a:r>
            <a:endParaRPr sz="1800"/>
          </a:p>
        </p:txBody>
      </p:sp>
      <p:sp>
        <p:nvSpPr>
          <p:cNvPr id="328" name="Google Shape;328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CycleGAN: a new approach to domain transfer</a:t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50" y="1688850"/>
            <a:ext cx="5691851" cy="273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architecture</a:t>
            </a:r>
            <a:endParaRPr/>
          </a:p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graphicFrame>
        <p:nvGraphicFramePr>
          <p:cNvPr id="337" name="Google Shape;337;p40"/>
          <p:cNvGraphicFramePr/>
          <p:nvPr/>
        </p:nvGraphicFramePr>
        <p:xfrm>
          <a:off x="757275" y="1220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{6C9A1E92-BAE1-4549-B107-E701030AE74F}</a:tableStyleId>
              </a:tblPr>
              <a:tblGrid>
                <a:gridCol w="2628525"/>
                <a:gridCol w="2628525"/>
                <a:gridCol w="2628525"/>
              </a:tblGrid>
              <a:tr h="239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100">
                <a:tc gridSpan="3" rowSpan="2">
                  <a:txBody>
                    <a:bodyPr>
                      <a:noAutofit/>
                    </a:bodyPr>
                    <a:lstStyle/>
                    <a:p>
                      <a:pPr indent="0" lvl="0" marL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Idea of cyclical loss. </a:t>
                      </a: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Also remember, that because the loss works both ways, we can now reproduce not just images from summer to winter, but also from winter to summer. In other words if G is our generator from A to B and F is our generator from B to A, then a = F(G(a))  a.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rowSpan="2" hMerge="1"/>
                <a:tc rowSpan="2" hMerge="1"/>
              </a:tr>
              <a:tr h="955025">
                <a:tc gridSpan="3" vMerge="1"/>
                <a:tc hMerge="1" vMerge="1"/>
                <a:tc hMerge="1" vMerge="1"/>
              </a:tr>
            </a:tbl>
          </a:graphicData>
        </a:graphic>
      </p:graphicFrame>
      <p:pic>
        <p:nvPicPr>
          <p:cNvPr id="338" name="Google Shape;338;p40"/>
          <p:cNvPicPr preferRelativeResize="0"/>
          <p:nvPr/>
        </p:nvPicPr>
        <p:blipFill rotWithShape="1">
          <a:blip r:embed="rId3">
            <a:alphaModFix/>
          </a:blip>
          <a:srcRect b="46301" l="8899" r="56048" t="13011"/>
          <a:stretch/>
        </p:blipFill>
        <p:spPr>
          <a:xfrm>
            <a:off x="3498150" y="1379450"/>
            <a:ext cx="2403850" cy="209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 rotWithShape="1">
          <a:blip r:embed="rId4">
            <a:alphaModFix/>
          </a:blip>
          <a:srcRect b="47581" l="15359" r="45053" t="25429"/>
          <a:stretch/>
        </p:blipFill>
        <p:spPr>
          <a:xfrm>
            <a:off x="783225" y="1776175"/>
            <a:ext cx="2544151" cy="130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 rotWithShape="1">
          <a:blip r:embed="rId5">
            <a:alphaModFix/>
          </a:blip>
          <a:srcRect b="47586" l="8625" r="56872" t="11542"/>
          <a:stretch/>
        </p:blipFill>
        <p:spPr>
          <a:xfrm>
            <a:off x="6118000" y="1375538"/>
            <a:ext cx="2366124" cy="21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 architecture</a:t>
            </a:r>
            <a:endParaRPr/>
          </a:p>
        </p:txBody>
      </p:sp>
      <p:sp>
        <p:nvSpPr>
          <p:cNvPr id="346" name="Google Shape;346;p41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347" name="Google Shape;34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700" y="1170375"/>
            <a:ext cx="4707799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CycleGAN: Discriminator Architecture</a:t>
            </a:r>
            <a:endParaRPr/>
          </a:p>
        </p:txBody>
      </p:sp>
      <p:sp>
        <p:nvSpPr>
          <p:cNvPr id="353" name="Google Shape;353;p42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354" name="Google Shape;3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1050"/>
            <a:ext cx="8839206" cy="2161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3"/>
          <p:cNvPicPr preferRelativeResize="0"/>
          <p:nvPr/>
        </p:nvPicPr>
        <p:blipFill rotWithShape="1">
          <a:blip r:embed="rId3">
            <a:alphaModFix/>
          </a:blip>
          <a:srcRect b="0" l="2883" r="2883" t="0"/>
          <a:stretch/>
        </p:blipFill>
        <p:spPr>
          <a:xfrm>
            <a:off x="0" y="0"/>
            <a:ext cx="9144005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GANs come from?</a:t>
            </a:r>
            <a:endParaRPr/>
          </a:p>
        </p:txBody>
      </p:sp>
      <p:sp>
        <p:nvSpPr>
          <p:cNvPr id="361" name="Google Shape;36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>
            <p:ph idx="1" type="body"/>
          </p:nvPr>
        </p:nvSpPr>
        <p:spPr>
          <a:xfrm>
            <a:off x="284950" y="1368075"/>
            <a:ext cx="42345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Adversarial attacks were a predecessor to GANs (2004-ish)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Adding specially selected noise to the image times some tiny fraction so that for humans it looks the same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Adversarial Attacks came from the observation that many deep learning models are over-confident even relatively out-of-distribution</a:t>
            </a:r>
            <a:endParaRPr sz="1800"/>
          </a:p>
        </p:txBody>
      </p:sp>
      <p:sp>
        <p:nvSpPr>
          <p:cNvPr id="367" name="Google Shape;36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Adversarial Attacks: Inspiration for GANs</a:t>
            </a:r>
            <a:endParaRPr/>
          </a:p>
        </p:txBody>
      </p:sp>
      <p:pic>
        <p:nvPicPr>
          <p:cNvPr id="368" name="Google Shape;3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0" y="964100"/>
            <a:ext cx="44767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075" y="2811950"/>
            <a:ext cx="4567100" cy="22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1651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</a:t>
            </a:r>
            <a:endParaRPr/>
          </a:p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00" y="1008877"/>
            <a:ext cx="5945400" cy="39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284950" y="1368075"/>
            <a:ext cx="42345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Comes from excessive linearity of the high-dimensional sample space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Demonstrates the fragility of many existing classifiers, but in practice these tend to be less problematic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“Looks flashy” and is an “interesting academic problem”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formulations: single pixel attacks, max-𝝐 attacks, region attacks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(image from Ian Goodfellow, 2017)</a:t>
            </a:r>
            <a:endParaRPr sz="1800"/>
          </a:p>
        </p:txBody>
      </p:sp>
      <p:sp>
        <p:nvSpPr>
          <p:cNvPr id="375" name="Google Shape;37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adversarial attacks work at all?</a:t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850" y="1307850"/>
            <a:ext cx="4319751" cy="31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/>
          <p:nvPr/>
        </p:nvSpPr>
        <p:spPr>
          <a:xfrm>
            <a:off x="4345750" y="895550"/>
            <a:ext cx="4798200" cy="3903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121100" y="1368075"/>
            <a:ext cx="41397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Modern ML is wrong “almost everywhere”—except for the thin manifold around the training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Gaussian noise (mean and std on the side) through InceptionV3 gives: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Ran on a state-of-the-art classifier from 2014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Yellow class designation, orange: confidence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@langrjakub</a:t>
            </a:r>
            <a:endParaRPr sz="1800"/>
          </a:p>
        </p:txBody>
      </p:sp>
      <p:sp>
        <p:nvSpPr>
          <p:cNvPr id="383" name="Google Shape;383;p46"/>
          <p:cNvSpPr txBox="1"/>
          <p:nvPr>
            <p:ph type="title"/>
          </p:nvPr>
        </p:nvSpPr>
        <p:spPr>
          <a:xfrm>
            <a:off x="1276125" y="265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bad is it? Does </a:t>
            </a:r>
            <a:r>
              <a:rPr lang="en"/>
              <a:t>supervised learning suffer from this?</a:t>
            </a:r>
            <a:endParaRPr/>
          </a:p>
        </p:txBody>
      </p:sp>
      <p:pic>
        <p:nvPicPr>
          <p:cNvPr id="384" name="Google Shape;384;p46"/>
          <p:cNvPicPr preferRelativeResize="0"/>
          <p:nvPr/>
        </p:nvPicPr>
        <p:blipFill rotWithShape="1">
          <a:blip r:embed="rId3">
            <a:alphaModFix/>
          </a:blip>
          <a:srcRect b="0" l="0" r="40369" t="48704"/>
          <a:stretch/>
        </p:blipFill>
        <p:spPr>
          <a:xfrm>
            <a:off x="4260925" y="798075"/>
            <a:ext cx="4883075" cy="400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7"/>
          <p:cNvSpPr txBox="1"/>
          <p:nvPr>
            <p:ph idx="1" type="body"/>
          </p:nvPr>
        </p:nvSpPr>
        <p:spPr>
          <a:xfrm>
            <a:off x="192350" y="947775"/>
            <a:ext cx="4398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Generally, this “</a:t>
            </a:r>
            <a:r>
              <a:rPr lang="en" sz="1800"/>
              <a:t>imperceptible</a:t>
            </a:r>
            <a:r>
              <a:rPr lang="en" sz="1800"/>
              <a:t>” attacks are quite unrealistic setting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There are simpler attacks if we have that level of access—both time-wise and knowledge wise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Even “well performing” models generally are not perfect in-sample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If we have access to even the model weights, we probably have bigger problems!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But solving this is also hard, essentially requires test error = 0! </a:t>
            </a:r>
            <a:endParaRPr sz="1800"/>
          </a:p>
        </p:txBody>
      </p:sp>
      <p:sp>
        <p:nvSpPr>
          <p:cNvPr id="390" name="Google Shape;390;p47"/>
          <p:cNvSpPr txBox="1"/>
          <p:nvPr>
            <p:ph type="title"/>
          </p:nvPr>
        </p:nvSpPr>
        <p:spPr>
          <a:xfrm>
            <a:off x="1276125" y="189300"/>
            <a:ext cx="7715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is ML doomed? — No, let’s think like attackers.</a:t>
            </a:r>
            <a:endParaRPr/>
          </a:p>
        </p:txBody>
      </p:sp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 b="0" l="0" r="0" t="22970"/>
          <a:stretch/>
        </p:blipFill>
        <p:spPr>
          <a:xfrm>
            <a:off x="4895450" y="2714225"/>
            <a:ext cx="4248550" cy="242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71" y="638146"/>
            <a:ext cx="4434526" cy="19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8"/>
          <p:cNvPicPr preferRelativeResize="0"/>
          <p:nvPr/>
        </p:nvPicPr>
        <p:blipFill rotWithShape="1">
          <a:blip r:embed="rId3">
            <a:alphaModFix/>
          </a:blip>
          <a:srcRect b="13768" l="0" r="0" t="13768"/>
          <a:stretch/>
        </p:blipFill>
        <p:spPr>
          <a:xfrm>
            <a:off x="0" y="0"/>
            <a:ext cx="914400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Applications</a:t>
            </a:r>
            <a:endParaRPr/>
          </a:p>
        </p:txBody>
      </p:sp>
      <p:sp>
        <p:nvSpPr>
          <p:cNvPr id="399" name="Google Shape;39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PGGAN: Practical applications</a:t>
            </a:r>
            <a:endParaRPr/>
          </a:p>
        </p:txBody>
      </p:sp>
      <p:sp>
        <p:nvSpPr>
          <p:cNvPr id="405" name="Google Shape;405;p49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9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b="-2192" l="0" r="0" t="25001"/>
          <a:stretch/>
        </p:blipFill>
        <p:spPr>
          <a:xfrm>
            <a:off x="0" y="904975"/>
            <a:ext cx="5810250" cy="41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74387" l="48619" r="3194" t="0"/>
          <a:stretch/>
        </p:blipFill>
        <p:spPr>
          <a:xfrm>
            <a:off x="6031700" y="2797275"/>
            <a:ext cx="2799751" cy="136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74387" l="0" r="50920" t="0"/>
          <a:stretch/>
        </p:blipFill>
        <p:spPr>
          <a:xfrm>
            <a:off x="6005712" y="1231650"/>
            <a:ext cx="2851726" cy="136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/>
          <p:nvPr>
            <p:ph type="title"/>
          </p:nvPr>
        </p:nvSpPr>
        <p:spPr>
          <a:xfrm>
            <a:off x="1297500" y="393750"/>
            <a:ext cx="70389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Applications: Design at scale</a:t>
            </a:r>
            <a:endParaRPr/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0" l="0" r="0" t="48919"/>
          <a:stretch/>
        </p:blipFill>
        <p:spPr>
          <a:xfrm>
            <a:off x="1653425" y="1355226"/>
            <a:ext cx="3295451" cy="18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 rotWithShape="1">
          <a:blip r:embed="rId4">
            <a:alphaModFix/>
          </a:blip>
          <a:srcRect b="50246" l="0" r="0" t="0"/>
          <a:stretch/>
        </p:blipFill>
        <p:spPr>
          <a:xfrm>
            <a:off x="838950" y="3302074"/>
            <a:ext cx="4119526" cy="1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723" y="1050425"/>
            <a:ext cx="2832052" cy="363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0"/>
          <p:cNvSpPr txBox="1"/>
          <p:nvPr/>
        </p:nvSpPr>
        <p:spPr>
          <a:xfrm>
            <a:off x="1538425" y="1068850"/>
            <a:ext cx="37674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 Input (X) 	    Generated F(X)    Reconstructed G(F(X)) 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1297500" y="393750"/>
            <a:ext cx="70389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CycleGAN: CyCada Application</a:t>
            </a:r>
            <a:endParaRPr/>
          </a:p>
        </p:txBody>
      </p:sp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250" y="1370755"/>
            <a:ext cx="6911401" cy="2401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1297500" y="393750"/>
            <a:ext cx="67011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exotic </a:t>
            </a:r>
            <a:r>
              <a:rPr lang="en"/>
              <a:t>3D Applications</a:t>
            </a:r>
            <a:endParaRPr/>
          </a:p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198825" y="1442150"/>
            <a:ext cx="49797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Apple</a:t>
            </a:r>
            <a:r>
              <a:rPr lang="en" sz="1800"/>
              <a:t>, Google have</a:t>
            </a:r>
            <a:r>
              <a:rPr lang="en" sz="1800"/>
              <a:t> used in production for UX studies, better usability or robotics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Host of applications that would soon lend themselves to digital asset creation, design, architecture or even engineering.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So we can learn pretty complex distributions </a:t>
            </a:r>
            <a:r>
              <a:rPr i="1" lang="en" sz="1800"/>
              <a:t>conditionally</a:t>
            </a:r>
            <a:r>
              <a:rPr lang="en" sz="1800"/>
              <a:t>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Other interesting purposes include data </a:t>
            </a:r>
            <a:r>
              <a:rPr lang="en" sz="1800"/>
              <a:t>augmentation beyond simple transforms or style transfer.</a:t>
            </a:r>
            <a:endParaRPr sz="1800"/>
          </a:p>
        </p:txBody>
      </p:sp>
      <p:pic>
        <p:nvPicPr>
          <p:cNvPr id="431" name="Google Shape;43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925" y="1542188"/>
            <a:ext cx="3660674" cy="2059129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CycleGAN: practical applications</a:t>
            </a:r>
            <a:endParaRPr/>
          </a:p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3"/>
          <p:cNvPicPr preferRelativeResize="0"/>
          <p:nvPr/>
        </p:nvPicPr>
        <p:blipFill rotWithShape="1">
          <a:blip r:embed="rId3">
            <a:alphaModFix/>
          </a:blip>
          <a:srcRect b="0" l="0" r="38778" t="0"/>
          <a:stretch/>
        </p:blipFill>
        <p:spPr>
          <a:xfrm>
            <a:off x="-132950" y="1168825"/>
            <a:ext cx="5598149" cy="34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3"/>
          <p:cNvPicPr preferRelativeResize="0"/>
          <p:nvPr/>
        </p:nvPicPr>
        <p:blipFill rotWithShape="1">
          <a:blip r:embed="rId4">
            <a:alphaModFix/>
          </a:blip>
          <a:srcRect b="0" l="0" r="45154" t="0"/>
          <a:stretch/>
        </p:blipFill>
        <p:spPr>
          <a:xfrm>
            <a:off x="4761550" y="1893950"/>
            <a:ext cx="4382448" cy="323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4"/>
          <p:cNvSpPr txBox="1"/>
          <p:nvPr>
            <p:ph idx="1" type="body"/>
          </p:nvPr>
        </p:nvSpPr>
        <p:spPr>
          <a:xfrm>
            <a:off x="284950" y="1368075"/>
            <a:ext cx="4890900" cy="3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paper is amazing because it also introduced other innovations: (i) </a:t>
            </a:r>
            <a:r>
              <a:rPr lang="en" sz="1800"/>
              <a:t>Equalized learning rate, (ii) Pixel Normalization, (iii) Sliced Wasserstein Distance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Currently only matched by SN-GAN in resolution, though “BIGGAN” (Nov) has more variance and StyleGAN has better controls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There are extensions already proposed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engineering-wise this was the first GAN to be on TFHub! </a:t>
            </a:r>
            <a:endParaRPr sz="1800"/>
          </a:p>
        </p:txBody>
      </p:sp>
      <p:sp>
        <p:nvSpPr>
          <p:cNvPr id="447" name="Google Shape;447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context</a:t>
            </a:r>
            <a:endParaRPr/>
          </a:p>
        </p:txBody>
      </p:sp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5950" y="1403425"/>
            <a:ext cx="3968050" cy="27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modeling?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(Unsupervised ML)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98825" y="1442150"/>
            <a:ext cx="51807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“ What I cannot create, I do not understand.” </a:t>
            </a:r>
            <a:endParaRPr sz="1800"/>
          </a:p>
          <a:p>
            <a:pPr indent="0" lvl="0" marL="457200" rtl="0" algn="r"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— Richard Feynman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Unsupervised ML and especially generative modelling has been </a:t>
            </a:r>
            <a:r>
              <a:rPr lang="en" sz="1800"/>
              <a:t>underappreciated</a:t>
            </a:r>
            <a:r>
              <a:rPr lang="en" sz="1800"/>
              <a:t> until quite recently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are trying to generate examples that look like they came from the original distribution using some learnable function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generate()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9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75" y="1181525"/>
            <a:ext cx="31432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5"/>
          <p:cNvSpPr txBox="1"/>
          <p:nvPr>
            <p:ph idx="1" type="body"/>
          </p:nvPr>
        </p:nvSpPr>
        <p:spPr>
          <a:xfrm>
            <a:off x="403650" y="1567550"/>
            <a:ext cx="4144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Papers cited</a:t>
            </a:r>
            <a:endParaRPr/>
          </a:p>
          <a:p>
            <a:pPr indent="-279400" lvl="0" marL="457200" rtl="0" algn="l">
              <a:spcBef>
                <a:spcPts val="160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Kingma, D. P., &amp; Welling, M. (2013). Auto-Encoding Variational Bayes. Retrieved from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http://arxiv.org/abs/1312.6114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Karras, T., Aila, T., Laine, S., &amp; Lehtinen, J. (2017). Progressive Growing of GANs for Improved Quality, Stability, and Variation. Retrieved from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http://arxiv.org/abs/1710.10196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Wu, J., Zhang, C., Xue, T., Freeman, W. T., &amp; Tenenbaum, J. B. (2016). Learning a Probabilistic Latent Space of Object Shapes via 3D Generative-Adversarial Modeling. Retrieved from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http://arxiv.org/abs/1610.07584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Shrivastava, A., Pfister, T., Tuzel, O., Susskind, J., Wang, W., &amp; Webb, R. (2016). Learning from Simulated and Unsupervised Images through Adversarial Training. Retrieved from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http://arxiv.org/abs/1612.07828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Bousmalis, K., Silberman, N., Dohan, D., Erhan, D., &amp; Krishnan, D. (n.d.). Unsupervised Pixel–Level Domain Adaptation with Generative Adversarial Networks. Retrieved from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http://openaccess.thecvf.com/content_cvpr_2017/papers/Bousmalis_Unsupervised_Pixel-Level_Domain_CVPR_2017_paper.pdf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Goodfellow, I. (2016). Generative Adversarial Networks. In NIPS.</a:t>
            </a:r>
            <a:endParaRPr sz="800"/>
          </a:p>
        </p:txBody>
      </p:sp>
      <p:sp>
        <p:nvSpPr>
          <p:cNvPr id="454" name="Google Shape;454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&amp; links</a:t>
            </a:r>
            <a:endParaRPr/>
          </a:p>
        </p:txBody>
      </p:sp>
      <p:sp>
        <p:nvSpPr>
          <p:cNvPr id="455" name="Google Shape;455;p55"/>
          <p:cNvSpPr txBox="1"/>
          <p:nvPr>
            <p:ph idx="2" type="body"/>
          </p:nvPr>
        </p:nvSpPr>
        <p:spPr>
          <a:xfrm>
            <a:off x="4628425" y="1307850"/>
            <a:ext cx="3715200" cy="32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Zhu, J.-Y., Park, T., Isola, P., &amp; Efros, A. A. (2017). Cycle-GAN: Unpaired Image-to-Image Translation using Cycle-Consistent Adversarial Networks.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https://doi.org/10.1109/ICCV.2017.244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Zhu, J.-Y., Krähenbühl, P., Shechtman, E., Efros, A. A., &amp; Research, A. (n.d.). Generative Visual Manipulation on the Natural Image Manifold. Retrieved from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https://arxiv.org/pdf/1609.03552v2.pdf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Brock, A., Deepmind, J. D., &amp; Deepmind, K. S. (n.d.). LARGE SCALE GAN TRAINING FOR HIGH FIDELITY NATURAL IMAGE SYNTHESIS. Retrieved from 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https://arxiv.org/pdf/1809.11096.pdf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</a:t>
            </a:r>
            <a:r>
              <a:rPr lang="en"/>
              <a:t>ages</a:t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1"/>
              </a:rPr>
              <a:t>http://www.cvc.uab.es/people/joans/slides_tensorflow/tensorflow_html/gan.html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2"/>
              </a:rPr>
              <a:t>https://jaan.io/images/variational-autoencoder-faces.jpg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 u="sng">
                <a:solidFill>
                  <a:schemeClr val="hlink"/>
                </a:solidFill>
                <a:hlinkClick r:id="rId13"/>
              </a:rPr>
              <a:t>https://github.com/hindupuravinash/the-gan-zoo/blob/master/cumulative_gans.jpg</a:t>
            </a:r>
            <a:endParaRPr sz="8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 sz="800"/>
              <a:t>All animations from the Karras et al. ICLR 2018 presentation are from the official GitHub repository and are under the CC-NC-4.0 license as stated here: </a:t>
            </a:r>
            <a:br>
              <a:rPr lang="en" sz="800"/>
            </a:br>
            <a:r>
              <a:rPr lang="en" sz="800" u="sng">
                <a:solidFill>
                  <a:schemeClr val="hlink"/>
                </a:solidFill>
                <a:hlinkClick r:id="rId14"/>
              </a:rPr>
              <a:t>https://github.com/tkarras/progressive_growing_of_gans</a:t>
            </a:r>
            <a:endParaRPr sz="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56" name="Google Shape;456;p55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56"/>
          <p:cNvPicPr preferRelativeResize="0"/>
          <p:nvPr/>
        </p:nvPicPr>
        <p:blipFill rotWithShape="1">
          <a:blip r:embed="rId3">
            <a:alphaModFix/>
          </a:blip>
          <a:srcRect b="7727" l="0" r="0" t="7727"/>
          <a:stretch/>
        </p:blipFill>
        <p:spPr>
          <a:xfrm>
            <a:off x="0" y="0"/>
            <a:ext cx="914400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Colabs</a:t>
            </a:r>
            <a:endParaRPr/>
          </a:p>
        </p:txBody>
      </p:sp>
      <p:sp>
        <p:nvSpPr>
          <p:cNvPr id="463" name="Google Shape;46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Plugs! (... with varying degrees of shame.)</a:t>
            </a:r>
            <a:endParaRPr/>
          </a:p>
        </p:txBody>
      </p:sp>
      <p:pic>
        <p:nvPicPr>
          <p:cNvPr id="469" name="Google Shape;4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475" y="1237925"/>
            <a:ext cx="2128311" cy="266630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7"/>
          <p:cNvSpPr txBox="1"/>
          <p:nvPr/>
        </p:nvSpPr>
        <p:spPr>
          <a:xfrm>
            <a:off x="3453675" y="1256450"/>
            <a:ext cx="22815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Get the GAN book!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bit.ly/gan-book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bit.ly/keras-book</a:t>
            </a:r>
            <a:r>
              <a:rPr lang="en" sz="1200">
                <a:solidFill>
                  <a:srgbClr val="FFFFFF"/>
                </a:solidFill>
              </a:rPr>
              <a:t> (by F. Chollet)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471" name="Google Shape;47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8512" y="1422901"/>
            <a:ext cx="968650" cy="121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77" name="Google Shape;4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8" name="Google Shape;478;p58"/>
          <p:cNvSpPr txBox="1"/>
          <p:nvPr>
            <p:ph idx="1" type="subTitle"/>
          </p:nvPr>
        </p:nvSpPr>
        <p:spPr>
          <a:xfrm>
            <a:off x="1136025" y="35828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jakublangr.com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@langrjakub</a:t>
            </a:r>
            <a:endParaRPr sz="1800"/>
          </a:p>
        </p:txBody>
      </p:sp>
      <p:pic>
        <p:nvPicPr>
          <p:cNvPr id="479" name="Google Shape;4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175" y="4053575"/>
            <a:ext cx="178851" cy="1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175" y="3774850"/>
            <a:ext cx="178851" cy="1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050" y="591075"/>
            <a:ext cx="388620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9"/>
          <p:cNvPicPr preferRelativeResize="0"/>
          <p:nvPr/>
        </p:nvPicPr>
        <p:blipFill rotWithShape="1">
          <a:blip r:embed="rId3">
            <a:alphaModFix/>
          </a:blip>
          <a:srcRect b="7727" l="0" r="0" t="7727"/>
          <a:stretch/>
        </p:blipFill>
        <p:spPr>
          <a:xfrm>
            <a:off x="0" y="0"/>
            <a:ext cx="9144006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9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sp>
        <p:nvSpPr>
          <p:cNvPr id="488" name="Google Shape;488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9" name="Google Shape;48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58" y="0"/>
            <a:ext cx="894648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9"/>
          <p:cNvSpPr txBox="1"/>
          <p:nvPr/>
        </p:nvSpPr>
        <p:spPr>
          <a:xfrm>
            <a:off x="3060525" y="2014050"/>
            <a:ext cx="3000000" cy="11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Videos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1297500" y="1651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generative modeling?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(Unsupervised ML)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198825" y="1442150"/>
            <a:ext cx="3797700" cy="3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approaches use some form of Maximum Likelihood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Explicit (PixelRNN, VAE, Boltzman)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Implicit (GAN, Markov Chain GSN)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probability density function that we are trying to find tends to be very complicated</a:t>
            </a:r>
            <a:endParaRPr sz="1800"/>
          </a:p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235652" y="453305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181" name="Google Shape;181;p20"/>
          <p:cNvPicPr preferRelativeResize="0"/>
          <p:nvPr/>
        </p:nvPicPr>
        <p:blipFill rotWithShape="1">
          <a:blip r:embed="rId3">
            <a:alphaModFix/>
          </a:blip>
          <a:srcRect b="0" l="0" r="22239" t="0"/>
          <a:stretch/>
        </p:blipFill>
        <p:spPr>
          <a:xfrm>
            <a:off x="3946675" y="966100"/>
            <a:ext cx="5197325" cy="417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1651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Maximum Likelihood and VAEs 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98825" y="2102175"/>
            <a:ext cx="3797700" cy="28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Maximum Likelihood is essentially smoothly filling in the distribution, but that is not what we want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Neither is mode collapse however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Also, notice that with MLE we have to specify distribution family</a:t>
            </a:r>
            <a:endParaRPr sz="1800"/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7635677" y="4571775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2150"/>
            <a:ext cx="45243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524" y="1994600"/>
            <a:ext cx="5147474" cy="2599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297500" y="393750"/>
            <a:ext cx="67011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ML generation work?</a:t>
            </a:r>
            <a:endParaRPr/>
          </a:p>
        </p:txBody>
      </p:sp>
      <p:sp>
        <p:nvSpPr>
          <p:cNvPr id="196" name="Google Shape;196;p22"/>
          <p:cNvSpPr txBox="1"/>
          <p:nvPr>
            <p:ph idx="1" type="body"/>
          </p:nvPr>
        </p:nvSpPr>
        <p:spPr>
          <a:xfrm>
            <a:off x="198825" y="1442150"/>
            <a:ext cx="25374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of an autoencoder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Sample from a random seed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Run that through this learnable function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generate()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Get an output</a:t>
            </a:r>
            <a:endParaRPr sz="1800"/>
          </a:p>
        </p:txBody>
      </p:sp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sp>
        <p:nvSpPr>
          <p:cNvPr id="198" name="Google Shape;198;p22"/>
          <p:cNvSpPr txBox="1"/>
          <p:nvPr/>
        </p:nvSpPr>
        <p:spPr>
          <a:xfrm>
            <a:off x="2694225" y="1442150"/>
            <a:ext cx="6449700" cy="293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3013950" y="1824925"/>
            <a:ext cx="58102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69810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Generative Adversarial Networks?</a:t>
            </a:r>
            <a:endParaRPr/>
          </a:p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488" y="1273200"/>
            <a:ext cx="4289013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1" name="Google Shape;211;p24"/>
          <p:cNvGraphicFramePr/>
          <p:nvPr/>
        </p:nvGraphicFramePr>
        <p:xfrm>
          <a:off x="1940250" y="117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{6C9A1E92-BAE1-4549-B107-E701030AE74F}</a:tableStyleId>
              </a:tblPr>
              <a:tblGrid>
                <a:gridCol w="771525"/>
                <a:gridCol w="2390775"/>
                <a:gridCol w="2781300"/>
              </a:tblGrid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Generator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Discriminator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Input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 vector of random numbers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The Discriminator receives input from two sources: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Real examples coming from the training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Char char="●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Fake examples coming from the Generator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Output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Fake examples that strive to be as convincing as possible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Likelihood that the input example is real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7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Goal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Generate fake data that are indistinguishable from members of the training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Distinguish between fake examples coming from the Generator and real examples coming from the training dataset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2" name="Google Shape;212;p24"/>
          <p:cNvSpPr txBox="1"/>
          <p:nvPr/>
        </p:nvSpPr>
        <p:spPr>
          <a:xfrm>
            <a:off x="2502975" y="385075"/>
            <a:ext cx="48822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What are the components?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7509227" y="4415600"/>
            <a:ext cx="1269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@langrjakub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